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38" autoAdjust="0"/>
  </p:normalViewPr>
  <p:slideViewPr>
    <p:cSldViewPr>
      <p:cViewPr varScale="1">
        <p:scale>
          <a:sx n="86" d="100"/>
          <a:sy n="86" d="100"/>
        </p:scale>
        <p:origin x="-5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1740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60C3E-239D-461B-851F-551F8D0929C0}" type="datetimeFigureOut">
              <a:rPr lang="en-US" smtClean="0"/>
              <a:t>12/23/2012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EF7B8-1CC2-4D74-82AD-283458837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6E34E4-750C-49C0-9506-53AA052BAF14}" type="datetime1">
              <a:rPr lang="en-US" smtClean="0"/>
              <a:t>12/23/2012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D634F-E0D3-4461-AAAD-7B9CF5FFAF98}" type="datetime1">
              <a:rPr lang="en-US" smtClean="0"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B551D-FED6-45A7-9575-C50361D46811}" type="datetime1">
              <a:rPr lang="en-US" smtClean="0"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0293A-B8C4-44B7-B497-0C517A8F5E81}" type="datetime1">
              <a:rPr lang="en-US" smtClean="0"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F25ED-DA18-485B-8197-226C34A3D029}" type="datetime1">
              <a:rPr lang="en-US" smtClean="0"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95319-3A5A-46B9-A0DE-BBFA1A106120}" type="datetime1">
              <a:rPr lang="en-US" smtClean="0"/>
              <a:t>12/23/2012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17D6-8AB4-42FB-9A91-C68F5AA55B90}" type="datetime1">
              <a:rPr lang="en-US" smtClean="0"/>
              <a:t>12/23/2012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34A1-66E1-4EE4-AA57-B094707989EB}" type="datetime1">
              <a:rPr lang="en-US" smtClean="0"/>
              <a:t>12/23/2012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5628-44E1-416F-A100-99264B822D8A}" type="datetime1">
              <a:rPr lang="en-US" smtClean="0"/>
              <a:t>12/23/2012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4E9673-0D9B-4860-BCB5-35EEAD8409D9}" type="datetime1">
              <a:rPr lang="en-US" smtClean="0"/>
              <a:t>12/23/2012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80A506-3F3D-461C-B3E3-837BCC63BE15}" type="datetime1">
              <a:rPr lang="en-US" smtClean="0"/>
              <a:t>12/23/2012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6A5E58-DC2E-493B-9E11-3F93ECA05481}" type="datetime1">
              <a:rPr lang="en-US" smtClean="0"/>
              <a:t>12/23/2012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6E0427-BAC9-4A3E-AB24-3B39B9258F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772400" cy="3668311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r>
              <a:rPr lang="ar-SA" sz="2400" b="1" dirty="0" smtClean="0"/>
              <a:t> 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اورژانس روانپزشکی (</a:t>
            </a:r>
            <a:r>
              <a:rPr lang="en-US" sz="2400" b="1" dirty="0" smtClean="0"/>
              <a:t>Psychiatric emergency</a:t>
            </a:r>
            <a:r>
              <a:rPr lang="ar-SA" sz="2400" b="1" dirty="0" smtClean="0"/>
              <a:t>)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هر رفتار غیرمعمول، اختلال خلق یا تفکر که اگر بسرعت مورد توجه قرار نگیرد، ممکن است منجر به آسیب به خود یا دیگران شود. 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609162" y="609600"/>
            <a:ext cx="593463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rtl="1">
              <a:buFontTx/>
              <a:buNone/>
            </a:pPr>
            <a:r>
              <a:rPr lang="ar-SA" sz="2400" b="1" dirty="0" smtClean="0"/>
              <a:t>اورژانس روانپزشکی (</a:t>
            </a:r>
            <a:r>
              <a:rPr lang="en-US" sz="2400" b="1" dirty="0" smtClean="0"/>
              <a:t>Psychiatric emergency</a:t>
            </a:r>
            <a:r>
              <a:rPr lang="ar-SA" sz="2400" b="1" dirty="0" smtClean="0"/>
              <a:t>)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تشخیص افتراقی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خشونت غیرقابل کنترل ثانوی به استرسهای بین‌فردی، اختلال شخصیت آنتی‌سوشیال، پارانوئید  ،</a:t>
            </a:r>
            <a:r>
              <a:rPr lang="en-US" sz="2400" dirty="0" smtClean="0"/>
              <a:t>Impulse control disorder</a:t>
            </a:r>
          </a:p>
          <a:p>
            <a:pPr algn="r" rtl="1">
              <a:buFontTx/>
              <a:buNone/>
            </a:pPr>
            <a:r>
              <a:rPr lang="ar-SA" sz="2400" dirty="0" smtClean="0"/>
              <a:t>اختلال هذیانی دمانس،   اسکیزوفرنی ،   </a:t>
            </a:r>
            <a:r>
              <a:rPr lang="en-US" sz="2400" dirty="0" smtClean="0"/>
              <a:t>Sexual disorder</a:t>
            </a:r>
            <a:r>
              <a:rPr lang="ar-SA" sz="2400" dirty="0" smtClean="0"/>
              <a:t>  ،  </a:t>
            </a:r>
            <a:r>
              <a:rPr lang="en-US" sz="2400" dirty="0" smtClean="0"/>
              <a:t>BMD</a:t>
            </a:r>
            <a:r>
              <a:rPr lang="ar-SA" sz="2400" dirty="0" smtClean="0"/>
              <a:t> ،   ›</a:t>
            </a:r>
            <a:r>
              <a:rPr lang="en-US" sz="2400" dirty="0" smtClean="0"/>
              <a:t>Cerebral infections or </a:t>
            </a:r>
            <a:r>
              <a:rPr lang="en-US" sz="2400" dirty="0" err="1" smtClean="0"/>
              <a:t>neoplasms</a:t>
            </a:r>
            <a:r>
              <a:rPr lang="ar-SA" sz="2400" dirty="0" smtClean="0"/>
              <a:t>  ،   </a:t>
            </a:r>
            <a:r>
              <a:rPr lang="en-US" sz="2400" dirty="0" smtClean="0"/>
              <a:t>Alcohol intoxication</a:t>
            </a:r>
            <a:r>
              <a:rPr lang="ar-SA" sz="2400" dirty="0" smtClean="0"/>
              <a:t>  ،   </a:t>
            </a:r>
            <a:r>
              <a:rPr lang="en-US" sz="2400" dirty="0" smtClean="0"/>
              <a:t>T.L.E</a:t>
            </a:r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درمان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مهار فیزیکی</a:t>
            </a:r>
            <a:r>
              <a:rPr lang="ar-SA" sz="2400" dirty="0" smtClean="0"/>
              <a:t>: وقتی که بیمار آنقدر خطرناک باشد که تهدیدی جدی به شمار آید و با روش دیگری قابل کنترل نباشد.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روشهای مهار فیزیکی:    – استفاده از حداقل </a:t>
            </a:r>
            <a:r>
              <a:rPr lang="fa-IR" sz="2400" dirty="0" smtClean="0"/>
              <a:t>۴ </a:t>
            </a:r>
            <a:r>
              <a:rPr lang="ar-SA" sz="2400" dirty="0" smtClean="0"/>
              <a:t>نفر    – توضیح به بیمار    -دودست و دو پا    – کنترل مرتب مهارها  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– استفاده از دارو    – استفاده از مهار چرمی    – یک نفر همیشه در معرض دید بیمار باشد و اطمینان بخشی    – سر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کمی بالاتر از تنه    – شروع مداخلة کلامی    – پس از آرام شدن، مهارها را به فاصلة </a:t>
            </a:r>
            <a:r>
              <a:rPr lang="fa-IR" sz="2400" dirty="0" smtClean="0"/>
              <a:t>۵</a:t>
            </a:r>
            <a:r>
              <a:rPr lang="ar-SA" sz="2400" dirty="0" smtClean="0"/>
              <a:t>  دقیقه بردارید.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None/>
            </a:pPr>
            <a:r>
              <a:rPr lang="ar-SA" sz="2400" b="1" dirty="0" smtClean="0"/>
              <a:t> 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درمان دارویی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بسته به علت متفاوت است: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استفاده از هالوپریدول </a:t>
            </a:r>
            <a:r>
              <a:rPr lang="fa-IR" sz="2400" dirty="0" smtClean="0"/>
              <a:t>۱۰-۵ </a:t>
            </a:r>
            <a:r>
              <a:rPr lang="ar-SA" sz="2400" dirty="0" smtClean="0"/>
              <a:t>میلی‌گرم هر نیم تا یکساعت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بنزودیازپین‌ها: دیازپام </a:t>
            </a:r>
            <a:r>
              <a:rPr lang="fa-IR" sz="2400" dirty="0" smtClean="0"/>
              <a:t>۱۰-۵ </a:t>
            </a:r>
            <a:r>
              <a:rPr lang="ar-SA" sz="2400" dirty="0" smtClean="0"/>
              <a:t>میلی‌گرم و لورازپام </a:t>
            </a:r>
            <a:r>
              <a:rPr lang="fa-IR" sz="2400" dirty="0" smtClean="0"/>
              <a:t>۴-۲ </a:t>
            </a:r>
            <a:r>
              <a:rPr lang="ar-SA" sz="2400" dirty="0" smtClean="0"/>
              <a:t>میلی‌گرم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r>
              <a:rPr lang="ar-SA" sz="2400" b="1" dirty="0" smtClean="0"/>
              <a:t>روان‌درمانی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همدلی یا </a:t>
            </a:r>
            <a:r>
              <a:rPr lang="en-US" sz="2400" dirty="0" smtClean="0"/>
              <a:t>Empathy</a:t>
            </a:r>
            <a:r>
              <a:rPr lang="ar-SA" sz="2400" dirty="0" smtClean="0"/>
              <a:t>    کمک به افزایش اعتماد به نفس بیمار،   پرهیز از برخوردهای اهانت‌آمیز   ،   گوش کردن فعال که باعث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برون‌ریزی یا </a:t>
            </a:r>
            <a:r>
              <a:rPr lang="en-US" sz="2400" dirty="0" smtClean="0"/>
              <a:t>abreaction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خودکشی یا </a:t>
            </a:r>
            <a:r>
              <a:rPr lang="en-US" sz="2400" b="1" dirty="0" smtClean="0"/>
              <a:t>Suicide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عمل آگاهانة نابودسازی بدست خود، که در بهترین مفهوم می‌توان آنرا یک ناراحتی چندبعدی در انسان نیازمندی دانست که برای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مسئلة مشخصی، خودکشی را بهترین راه‌حل می‌داند.بنابراین خودکشی یک عمل تصادفی یا بی‌معنی نیست.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اپیدمیولوژی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نهمین علت مرگ در آمریکا: هر </a:t>
            </a:r>
            <a:r>
              <a:rPr lang="fa-IR" sz="2400" dirty="0" smtClean="0"/>
              <a:t>۲۰ </a:t>
            </a:r>
            <a:r>
              <a:rPr lang="ar-SA" sz="2400" dirty="0" smtClean="0"/>
              <a:t>دقیقه یک نفر، سالی </a:t>
            </a:r>
            <a:r>
              <a:rPr lang="fa-IR" sz="2400" dirty="0" smtClean="0"/>
              <a:t>۳۰۰۰۰ </a:t>
            </a:r>
            <a:r>
              <a:rPr lang="ar-SA" sz="2400" dirty="0" smtClean="0"/>
              <a:t>خودکشی موفق.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آمار سازمان ملل: میزان خودکشی از </a:t>
            </a:r>
            <a:r>
              <a:rPr lang="fa-IR" sz="2400" dirty="0" smtClean="0"/>
              <a:t>۱۰ </a:t>
            </a:r>
            <a:r>
              <a:rPr lang="ar-SA" sz="2400" dirty="0" smtClean="0"/>
              <a:t>در صدهزار تا </a:t>
            </a:r>
            <a:r>
              <a:rPr lang="fa-IR" sz="2400" dirty="0" smtClean="0"/>
              <a:t>۲۵ </a:t>
            </a:r>
            <a:r>
              <a:rPr lang="ar-SA" sz="2400" dirty="0" smtClean="0"/>
              <a:t>در صدهزار در کشورهای مختلف متفاوت است.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اقدام به خودکشی </a:t>
            </a:r>
            <a:r>
              <a:rPr lang="fa-IR" sz="2400" dirty="0" smtClean="0"/>
              <a:t>۱۰-۸ </a:t>
            </a:r>
            <a:r>
              <a:rPr lang="ar-SA" sz="2400" dirty="0" smtClean="0"/>
              <a:t>برابر خودکشی موفق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عوامل مرتبط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1.جنس:  خودکشی موفق در مردان </a:t>
            </a:r>
            <a:r>
              <a:rPr lang="fa-IR" sz="2400" dirty="0" smtClean="0"/>
              <a:t>۳ </a:t>
            </a:r>
            <a:r>
              <a:rPr lang="ar-SA" sz="2400" dirty="0" smtClean="0"/>
              <a:t>برابر زنان است        اقدام به خودکشی در زنان </a:t>
            </a:r>
            <a:r>
              <a:rPr lang="fa-IR" sz="2400" dirty="0" smtClean="0"/>
              <a:t>۴ </a:t>
            </a:r>
            <a:r>
              <a:rPr lang="ar-SA" sz="2400" dirty="0" smtClean="0"/>
              <a:t>برابر مردان است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2.سن: با افزايش سن  میزان خودکشی كمتر ميشود ، در افراد مسن خودکشی کمتر ولی موفق‌تر است.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 </a:t>
            </a:r>
            <a:r>
              <a:rPr lang="ar-SA" sz="2400" dirty="0" smtClean="0"/>
              <a:t>خودکشی سومین علت مرگ در گروه سنی </a:t>
            </a:r>
            <a:r>
              <a:rPr lang="fa-IR" sz="2400" dirty="0" smtClean="0"/>
              <a:t>۲۴-۱۵ </a:t>
            </a:r>
            <a:r>
              <a:rPr lang="ar-SA" sz="2400" dirty="0" smtClean="0"/>
              <a:t>سال.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3. </a:t>
            </a:r>
            <a:r>
              <a:rPr lang="ar-SA" sz="2400" dirty="0" smtClean="0"/>
              <a:t>مذهب: افزایش میزان ایمان و اعتقاد باعث کاهش میزان خودکشی می‌شود.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fa-IR" sz="2400" dirty="0" smtClean="0"/>
              <a:t>4. </a:t>
            </a:r>
            <a:r>
              <a:rPr lang="ar-SA" sz="2400" dirty="0" smtClean="0"/>
              <a:t>وضعیت تأهل: ازدواج + بچه‌دار شدن کاهش خطر خودکشی می‌شود.   متآهل &gt; مجرد &gt; مطلقه و بیوه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5. </a:t>
            </a:r>
            <a:r>
              <a:rPr lang="ar-SA" sz="2400" dirty="0" smtClean="0"/>
              <a:t>شغل: کار و شغل محافظی در مقابل خطر خودکشی، بعضی مشاغل در خطر بیشترند: پزشکان بویژه روانپزشکان، چشم‌پزشکان و متخصصین بیهوشی.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6. </a:t>
            </a:r>
            <a:r>
              <a:rPr lang="ar-SA" sz="2400" dirty="0" smtClean="0"/>
              <a:t>سلامت جسمی:در </a:t>
            </a:r>
            <a:r>
              <a:rPr lang="fa-IR" sz="2400" dirty="0" smtClean="0"/>
              <a:t>۵۱-۱۱% </a:t>
            </a:r>
            <a:r>
              <a:rPr lang="ar-SA" sz="2400" dirty="0" smtClean="0"/>
              <a:t>تمام موارد خودکشی، بیماری جسمی عامل مهمی شناخته شده.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 </a:t>
            </a:r>
            <a:r>
              <a:rPr lang="ar-SA" sz="2400" dirty="0" smtClean="0"/>
              <a:t>هفت بیماری </a:t>
            </a:r>
            <a:r>
              <a:rPr lang="en-US" sz="2400" dirty="0" smtClean="0"/>
              <a:t>CNS </a:t>
            </a:r>
            <a:r>
              <a:rPr lang="ar-SA" sz="2400" dirty="0" smtClean="0"/>
              <a:t>خطر خودکشی را افزایش می‌دهند (ارتباط با بیماری خلقی): اپی‌لپسی، </a:t>
            </a:r>
            <a:r>
              <a:rPr lang="en-US" sz="2400" dirty="0" smtClean="0"/>
              <a:t>M.S</a:t>
            </a:r>
            <a:r>
              <a:rPr lang="ar-SA" sz="2400" dirty="0" smtClean="0"/>
              <a:t>، تروما،‌</a:t>
            </a:r>
            <a:r>
              <a:rPr lang="en-US" sz="2400" dirty="0" smtClean="0"/>
              <a:t>CVA</a:t>
            </a:r>
            <a:r>
              <a:rPr lang="ar-SA" sz="2400" dirty="0" smtClean="0"/>
              <a:t>، هانتینگتون، دمانس و </a:t>
            </a:r>
            <a:r>
              <a:rPr lang="en-US" sz="2400" dirty="0" smtClean="0"/>
              <a:t>AIDS</a:t>
            </a:r>
            <a:r>
              <a:rPr lang="ar-SA" sz="2400" dirty="0" smtClean="0"/>
              <a:t>. 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None/>
            </a:pPr>
            <a:r>
              <a:rPr lang="ar-SA" sz="2400" b="1" dirty="0" smtClean="0"/>
              <a:t>عوامل مربوط به بیماری که در خودکشی و اقدام به آن نقش داشته‌اند: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۱) </a:t>
            </a:r>
            <a:r>
              <a:rPr lang="ar-SA" sz="2400" dirty="0" smtClean="0"/>
              <a:t>عدم تحرک</a:t>
            </a:r>
            <a:r>
              <a:rPr lang="fa-IR" sz="2400" dirty="0" smtClean="0"/>
              <a:t>۲) </a:t>
            </a:r>
            <a:r>
              <a:rPr lang="ar-SA" sz="2400" dirty="0" smtClean="0"/>
              <a:t>درد مقاوم به درمان</a:t>
            </a:r>
            <a:r>
              <a:rPr lang="fa-IR" sz="2400" dirty="0" smtClean="0"/>
              <a:t>۳) </a:t>
            </a:r>
            <a:r>
              <a:rPr lang="ar-SA" sz="2400" dirty="0" smtClean="0"/>
              <a:t>بدریختی بویژه در زنان (</a:t>
            </a:r>
            <a:r>
              <a:rPr lang="en-US" sz="2400" dirty="0" smtClean="0"/>
              <a:t>disfigurement</a:t>
            </a:r>
            <a:r>
              <a:rPr lang="ar-SA" sz="2400" dirty="0" smtClean="0"/>
              <a:t>)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 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اثرات ثانویه بیماری</a:t>
            </a:r>
            <a:r>
              <a:rPr lang="ar-SA" sz="2400" dirty="0" smtClean="0"/>
              <a:t>:</a:t>
            </a:r>
            <a:r>
              <a:rPr lang="fa-IR" sz="2400" dirty="0" smtClean="0"/>
              <a:t>۱) </a:t>
            </a:r>
            <a:r>
              <a:rPr lang="ar-SA" sz="2400" dirty="0" smtClean="0"/>
              <a:t>اختلال در روابط </a:t>
            </a:r>
            <a:r>
              <a:rPr lang="fa-IR" sz="2400" dirty="0" smtClean="0"/>
              <a:t>۲) </a:t>
            </a:r>
            <a:r>
              <a:rPr lang="ar-SA" sz="2400" dirty="0" smtClean="0"/>
              <a:t>از دست دادن موقعیت شغلی</a:t>
            </a:r>
            <a:r>
              <a:rPr lang="fa-IR" sz="2400" dirty="0" smtClean="0"/>
              <a:t>۳ ) </a:t>
            </a:r>
            <a:r>
              <a:rPr lang="ar-SA" sz="2400" dirty="0" smtClean="0"/>
              <a:t>اثرداروها  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r>
              <a:rPr lang="ar-SA" sz="2400" b="1" dirty="0" smtClean="0"/>
              <a:t>عوامل مهم روانی در خودکشی: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۱) </a:t>
            </a:r>
            <a:r>
              <a:rPr lang="ar-SA" sz="2400" dirty="0" smtClean="0"/>
              <a:t>سوءمصرف مواد   </a:t>
            </a:r>
            <a:r>
              <a:rPr lang="fa-IR" sz="2400" dirty="0" smtClean="0"/>
              <a:t>۲) </a:t>
            </a:r>
            <a:r>
              <a:rPr lang="ar-SA" sz="2400" dirty="0" smtClean="0"/>
              <a:t>افسردگی   </a:t>
            </a:r>
            <a:r>
              <a:rPr lang="fa-IR" sz="2400" dirty="0" smtClean="0"/>
              <a:t>۳) </a:t>
            </a:r>
            <a:r>
              <a:rPr lang="ar-SA" sz="2400" dirty="0" smtClean="0"/>
              <a:t>اسکیزوفرنی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 بیماران روانی: خطر خودکشی در بیماران روانی </a:t>
            </a:r>
            <a:r>
              <a:rPr lang="fa-IR" sz="2400" dirty="0" smtClean="0"/>
              <a:t>۱۲-۳ </a:t>
            </a:r>
            <a:r>
              <a:rPr lang="ar-SA" sz="2400" dirty="0" smtClean="0"/>
              <a:t>برابر بیش از افراد غیربیمار 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سبب شناسی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الف) </a:t>
            </a:r>
            <a:r>
              <a:rPr lang="ar-SA" sz="2400" b="1" dirty="0" smtClean="0"/>
              <a:t>عوامل اجتماعی</a:t>
            </a:r>
            <a:r>
              <a:rPr lang="ar-SA" sz="2400" dirty="0" smtClean="0"/>
              <a:t>: نظریة دورکهایم: تقسیم خودکشی به سه طبقة اجتماعی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  </a:t>
            </a:r>
            <a:r>
              <a:rPr lang="fa-IR" sz="2400" dirty="0" smtClean="0"/>
              <a:t>۱) </a:t>
            </a:r>
            <a:r>
              <a:rPr lang="ar-SA" sz="2400" dirty="0" smtClean="0"/>
              <a:t>خودخواهانه (</a:t>
            </a:r>
            <a:r>
              <a:rPr lang="en-US" sz="2400" dirty="0" smtClean="0"/>
              <a:t>Egoistic</a:t>
            </a:r>
            <a:r>
              <a:rPr lang="ar-SA" sz="2400" dirty="0" smtClean="0"/>
              <a:t>): شخص فاقد رابطة قوی با هیچ گروه اجتماعی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  </a:t>
            </a:r>
            <a:r>
              <a:rPr lang="fa-IR" sz="2400" dirty="0" smtClean="0"/>
              <a:t>۲) </a:t>
            </a:r>
            <a:r>
              <a:rPr lang="ar-SA" sz="2400" dirty="0" smtClean="0"/>
              <a:t>دیگرخواهانه (</a:t>
            </a:r>
            <a:r>
              <a:rPr lang="en-US" sz="2400" dirty="0" smtClean="0"/>
              <a:t>Altruistic</a:t>
            </a:r>
            <a:r>
              <a:rPr lang="ar-SA" sz="2400" dirty="0" smtClean="0"/>
              <a:t>): همبستگی افراطی فرد با یک گروه اجتماعی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  </a:t>
            </a:r>
            <a:r>
              <a:rPr lang="fa-IR" sz="2400" dirty="0" smtClean="0"/>
              <a:t>۳) </a:t>
            </a:r>
            <a:r>
              <a:rPr lang="ar-SA" sz="2400" dirty="0" smtClean="0"/>
              <a:t>بی‌هنجاری (</a:t>
            </a:r>
            <a:r>
              <a:rPr lang="en-US" sz="2400" dirty="0" smtClean="0"/>
              <a:t>Anomic</a:t>
            </a:r>
            <a:r>
              <a:rPr lang="ar-SA" sz="2400" dirty="0" smtClean="0"/>
              <a:t>): آشفتگی همبستگی اجتماعی، پس از تغییرات وسیع اقتصادی، بی‌ثباتی اجتماعی، فروپاشی ارزشها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None/>
            </a:pPr>
            <a:r>
              <a:rPr lang="ar-SA" sz="2400" dirty="0" smtClean="0"/>
              <a:t>ب) </a:t>
            </a:r>
            <a:r>
              <a:rPr lang="ar-SA" sz="2400" b="1" dirty="0" smtClean="0"/>
              <a:t>عوامل روانشناختی</a:t>
            </a:r>
            <a:r>
              <a:rPr lang="ar-SA" sz="2400" dirty="0" smtClean="0"/>
              <a:t>: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 </a:t>
            </a:r>
            <a:r>
              <a:rPr lang="ar-SA" sz="2400" dirty="0" smtClean="0"/>
              <a:t>فروید: خودکشی بازتاب نوعی پرخاشگری نسبت به </a:t>
            </a:r>
            <a:r>
              <a:rPr lang="en-US" sz="2400" dirty="0" err="1" smtClean="0"/>
              <a:t>Introjected</a:t>
            </a:r>
            <a:r>
              <a:rPr lang="en-US" sz="2400" dirty="0" smtClean="0"/>
              <a:t> loved object</a:t>
            </a:r>
          </a:p>
          <a:p>
            <a:pPr algn="r" rtl="1">
              <a:buFontTx/>
              <a:buNone/>
            </a:pPr>
            <a:r>
              <a:rPr lang="en-US" sz="2400" dirty="0" smtClean="0"/>
              <a:t> Menninger</a:t>
            </a:r>
            <a:r>
              <a:rPr lang="ar-SA" sz="2400" dirty="0" smtClean="0"/>
              <a:t>: نوعی دیگر‌کشی معکوس ناشی از خشم فرد نسبت به شخص دیگر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Beck</a:t>
            </a:r>
            <a:r>
              <a:rPr lang="ar-SA" sz="2400" dirty="0" smtClean="0"/>
              <a:t>: ناامیدی، یکی از دقیق‌ترین شاخصهای خودکشی است.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ج) عوامل فیزیولوژیک</a:t>
            </a:r>
            <a:r>
              <a:rPr lang="ar-SA" sz="2400" dirty="0" smtClean="0"/>
              <a:t>: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- ژنتیک: خطر خودکشی در بستگان درجة یک بیماران روانی، </a:t>
            </a:r>
            <a:r>
              <a:rPr lang="fa-IR" sz="2400" dirty="0" smtClean="0"/>
              <a:t>۸ </a:t>
            </a:r>
            <a:r>
              <a:rPr lang="ar-SA" sz="2400" dirty="0" smtClean="0"/>
              <a:t>برابر است.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- نوروشیمی: کاهش سروتونین (</a:t>
            </a:r>
            <a:r>
              <a:rPr lang="fa-IR" sz="2400" dirty="0" smtClean="0"/>
              <a:t>۵</a:t>
            </a:r>
            <a:r>
              <a:rPr lang="en-US" sz="2400" dirty="0" smtClean="0"/>
              <a:t>HIIA</a:t>
            </a:r>
            <a:r>
              <a:rPr lang="fa-IR" sz="2400" dirty="0" smtClean="0"/>
              <a:t>) </a:t>
            </a:r>
            <a:r>
              <a:rPr lang="ar-SA" sz="2400" dirty="0" smtClean="0"/>
              <a:t>در </a:t>
            </a:r>
            <a:r>
              <a:rPr lang="en-US" sz="2400" dirty="0" smtClean="0"/>
              <a:t>CSF </a:t>
            </a:r>
            <a:r>
              <a:rPr lang="ar-SA" sz="2400" dirty="0" smtClean="0"/>
              <a:t>باعث افزایش خطر خودکشی می‌شود.  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None/>
            </a:pPr>
            <a:r>
              <a:rPr lang="ar-SA" sz="2400" b="1" dirty="0" smtClean="0"/>
              <a:t>علل اورژانس‌های روانپزشکی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معمولاً در زمینة یک اختلال روانپزشکی مزمن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G.M.C</a:t>
            </a:r>
          </a:p>
          <a:p>
            <a:pPr algn="r" rtl="1">
              <a:buFontTx/>
              <a:buNone/>
            </a:pPr>
            <a:r>
              <a:rPr lang="en-US" sz="2400" dirty="0" smtClean="0"/>
              <a:t>Drug reaction or intoxication</a:t>
            </a:r>
          </a:p>
          <a:p>
            <a:pPr algn="r" rtl="1">
              <a:buFontTx/>
              <a:buNone/>
            </a:pPr>
            <a:r>
              <a:rPr lang="ar-SA" sz="2400" dirty="0" smtClean="0"/>
              <a:t>بدنبال یک حادثه، جنایت یا آگاهی از بیماری جسمی خطرناک، از نظر روانی تحت فشارقرارگرفتن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r>
              <a:rPr lang="ar-SA" sz="2400" b="1" dirty="0" smtClean="0"/>
              <a:t>فراوانترین تظاهرات بالینی: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Anxiety or Agitation</a:t>
            </a:r>
            <a:r>
              <a:rPr lang="ar-SA" sz="2400" dirty="0" smtClean="0"/>
              <a:t> ، رفتار یا تهدید به </a:t>
            </a:r>
            <a:r>
              <a:rPr lang="en-US" sz="2400" dirty="0" smtClean="0"/>
              <a:t>Suicide </a:t>
            </a:r>
            <a:r>
              <a:rPr lang="ar-SA" sz="2400" dirty="0" smtClean="0"/>
              <a:t>یا </a:t>
            </a:r>
            <a:r>
              <a:rPr lang="en-US" sz="2400" dirty="0" smtClean="0"/>
              <a:t>Assaultive</a:t>
            </a:r>
            <a:r>
              <a:rPr lang="ar-SA" sz="2400" dirty="0" smtClean="0"/>
              <a:t> ، رفتار سایکوتیک ، مسائل ناشی از دارو یا بیماری جسمی 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عوامل مرتبط با خطر خودکشی به ترتیب تقدم: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سن ، وابستگی به الکل ، تحریک، خشم، تهاجم ، رفتار </a:t>
            </a:r>
            <a:r>
              <a:rPr lang="en-US" sz="2400" dirty="0" smtClean="0"/>
              <a:t>Suicidal </a:t>
            </a:r>
            <a:r>
              <a:rPr lang="ar-SA" sz="2400" dirty="0" smtClean="0"/>
              <a:t>قبلی ، جنسیت مذکر ، عدم تمایل به قبول کمک ، طولانی بودن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دورة افسردگی کنونی ، سابقة بستری روانپزشکی ، فقدان یا جدایی اخیر ، افسردگی ، از دست دادن سلامت جسمی ، بیکاری،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بازنشستگی ، مجرد، بیوه یا مطلقه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درمان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اکثر موارد خودکشی در بیماران روانی قابل پیشگیری‌ است.ارزیابی یا درمان ناکافی با خودکشی مرتبط است.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مهم‌ترین تصمیم: بستری کردن یا نکردن بیمارانی که افکار خودکشی دارند. همه نیاز به بستری ندارند.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۱) </a:t>
            </a:r>
            <a:r>
              <a:rPr lang="ar-SA" sz="2400" dirty="0" smtClean="0"/>
              <a:t>فقدان حمایت اجتماعی یا خانوادگی کافی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۲) </a:t>
            </a:r>
            <a:r>
              <a:rPr lang="ar-SA" sz="2400" dirty="0" smtClean="0"/>
              <a:t>سابقة رفتار </a:t>
            </a:r>
            <a:r>
              <a:rPr lang="en-US" sz="2400" dirty="0" smtClean="0"/>
              <a:t>Impulsive</a:t>
            </a:r>
          </a:p>
          <a:p>
            <a:pPr algn="r" rtl="1">
              <a:buFontTx/>
              <a:buNone/>
            </a:pPr>
            <a:r>
              <a:rPr lang="fa-IR" sz="2400" dirty="0" smtClean="0"/>
              <a:t>۴) </a:t>
            </a:r>
            <a:r>
              <a:rPr lang="ar-SA" sz="2400" dirty="0" smtClean="0"/>
              <a:t>نقشه و طرح انجام خودکشی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None/>
            </a:pPr>
            <a:r>
              <a:rPr lang="ar-SA" sz="2400" b="1" dirty="0" smtClean="0"/>
              <a:t>چند روش پیشگیری</a:t>
            </a:r>
            <a:r>
              <a:rPr lang="fa-IR" sz="2400" dirty="0" smtClean="0"/>
              <a:t>۱) </a:t>
            </a:r>
            <a:r>
              <a:rPr lang="ar-SA" sz="2400" dirty="0" smtClean="0"/>
              <a:t>تعدیل محیط پراسترس</a:t>
            </a:r>
            <a:r>
              <a:rPr lang="fa-IR" sz="2400" dirty="0" smtClean="0"/>
              <a:t>۲) </a:t>
            </a:r>
            <a:r>
              <a:rPr lang="ar-SA" sz="2400" dirty="0" smtClean="0"/>
              <a:t>جلب کمک همسر، دوستان یا کارفرما </a:t>
            </a:r>
            <a:r>
              <a:rPr lang="fa-IR" sz="2400" dirty="0" smtClean="0"/>
              <a:t>۳) </a:t>
            </a:r>
            <a:r>
              <a:rPr lang="ar-SA" sz="2400" dirty="0" smtClean="0"/>
              <a:t>جستجوی شکایت منطقی بیمار و حمایت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واقع‌گرایانه </a:t>
            </a:r>
            <a:r>
              <a:rPr lang="fa-IR" sz="2400" dirty="0" smtClean="0"/>
              <a:t>۴) </a:t>
            </a:r>
            <a:r>
              <a:rPr lang="ar-SA" sz="2400" dirty="0" smtClean="0"/>
              <a:t>پیشنهاد راه‌حل‌های‌ دیگر به‌جای خودکشی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- بستری کردن هر بیماری که اقدام به خودکشی داشته صرفنظر از میزان کشنده بودن روش خودکشی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r>
              <a:rPr lang="ar-SA" sz="2400" dirty="0" smtClean="0"/>
              <a:t>    – درمان بیماری زمینه‌ای: درمان دارویی، روان‌درمانی حمایتی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   – پرهیز از تصمیم‌گیری در هنگام افسردگی </a:t>
            </a:r>
            <a:r>
              <a:rPr lang="en-US" sz="2400" dirty="0" smtClean="0"/>
              <a:t>Suicidal</a:t>
            </a:r>
          </a:p>
          <a:p>
            <a:pPr algn="r" rtl="1">
              <a:buFontTx/>
              <a:buNone/>
            </a:pPr>
            <a:r>
              <a:rPr lang="ar-SA" sz="2400" dirty="0" smtClean="0"/>
              <a:t>    – دقت و مراقبت کافی در هنگام بهبودی اولیه (</a:t>
            </a:r>
            <a:r>
              <a:rPr lang="en-US" sz="2400" dirty="0" smtClean="0"/>
              <a:t>Paradoxical suicide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اپیدمیولوژی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r>
              <a:rPr lang="en-US" sz="2400" dirty="0" smtClean="0"/>
              <a:t>M = F</a:t>
            </a:r>
            <a:r>
              <a:rPr lang="ar-SA" sz="2400" dirty="0" smtClean="0"/>
              <a:t>           ،       </a:t>
            </a:r>
            <a:r>
              <a:rPr lang="en-US" sz="2400" dirty="0" smtClean="0"/>
              <a:t>Single &gt; Married</a:t>
            </a:r>
            <a:r>
              <a:rPr lang="ar-SA" sz="2400" dirty="0" smtClean="0"/>
              <a:t>    ،   </a:t>
            </a:r>
            <a:r>
              <a:rPr lang="en-US" sz="2400" dirty="0" smtClean="0"/>
              <a:t>Suicidal </a:t>
            </a:r>
            <a:r>
              <a:rPr lang="fa-IR" sz="2400" dirty="0" smtClean="0"/>
              <a:t>۲۰%</a:t>
            </a:r>
            <a:r>
              <a:rPr lang="ar-SA" sz="2400" dirty="0" smtClean="0"/>
              <a:t>،       </a:t>
            </a:r>
            <a:r>
              <a:rPr lang="fa-IR" sz="2400" dirty="0" smtClean="0"/>
              <a:t>۱۰% </a:t>
            </a:r>
            <a:r>
              <a:rPr lang="ar-SA" sz="2400" dirty="0" smtClean="0"/>
              <a:t>رفتار خشونت‌آمیز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en-US" sz="2400" dirty="0" smtClean="0"/>
              <a:t> </a:t>
            </a:r>
          </a:p>
          <a:p>
            <a:pPr algn="r" rtl="1">
              <a:buFontTx/>
              <a:buNone/>
            </a:pPr>
            <a:r>
              <a:rPr lang="ar-SA" sz="2400" b="1" dirty="0" smtClean="0"/>
              <a:t>شایعترین تشخیص‌ها</a:t>
            </a:r>
            <a:r>
              <a:rPr lang="ar-SA" sz="2400" dirty="0" smtClean="0"/>
              <a:t>:  اختلالات خلقی، اسکیزوفرنی، وابستگی به الکل.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fa-IR" sz="2400" dirty="0" smtClean="0"/>
              <a:t>  ۴۰%  از بيماران </a:t>
            </a:r>
            <a:r>
              <a:rPr lang="ar-SA" sz="2400" dirty="0" smtClean="0"/>
              <a:t>نیاز به بستری دارند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ا صول اساسی روانپزشکی اورژانس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الف) </a:t>
            </a:r>
            <a:r>
              <a:rPr lang="ar-SA" sz="2400" b="1" dirty="0" smtClean="0"/>
              <a:t>رویکرد (</a:t>
            </a:r>
            <a:r>
              <a:rPr lang="en-US" sz="2400" b="1" dirty="0" smtClean="0"/>
              <a:t>Approach</a:t>
            </a:r>
            <a:r>
              <a:rPr lang="ar-SA" sz="2400" b="1" dirty="0" smtClean="0"/>
              <a:t>):</a:t>
            </a:r>
            <a:r>
              <a:rPr lang="ar-SA" sz="2400" dirty="0" smtClean="0"/>
              <a:t>    – فقدان وقت قبلی ملاقات    – مراجعه در هر ساعتی از شبانه‌روز    – اغلب تهدیده‌کننده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(</a:t>
            </a:r>
            <a:r>
              <a:rPr lang="en-US" sz="2400" dirty="0" smtClean="0"/>
              <a:t>Threatening</a:t>
            </a:r>
            <a:r>
              <a:rPr lang="ar-SA" sz="2400" dirty="0" smtClean="0"/>
              <a:t>)    – اغلب خواهان درمان نیستند    – مراجعه چند مورد با یکدیگر بطور همزمان 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dirty="0" smtClean="0"/>
              <a:t> </a:t>
            </a:r>
            <a:r>
              <a:rPr lang="ar-SA" sz="2400" b="1" dirty="0" smtClean="0"/>
              <a:t>ب) ارزیابی اولیه و </a:t>
            </a:r>
            <a:r>
              <a:rPr lang="en-US" sz="2400" b="1" dirty="0" smtClean="0"/>
              <a:t>Management</a:t>
            </a:r>
            <a:r>
              <a:rPr lang="ar-SA" sz="2400" b="1" dirty="0" smtClean="0"/>
              <a:t>: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   </a:t>
            </a:r>
            <a:r>
              <a:rPr lang="en-US" sz="2400" dirty="0" smtClean="0"/>
              <a:t>I</a:t>
            </a:r>
            <a:r>
              <a:rPr lang="ar-SA" sz="2400" dirty="0" smtClean="0"/>
              <a:t>: </a:t>
            </a:r>
            <a:r>
              <a:rPr lang="ar-SA" sz="2400" b="1" dirty="0" smtClean="0"/>
              <a:t>محافظت از خود</a:t>
            </a:r>
            <a:r>
              <a:rPr lang="ar-SA" sz="2400" dirty="0" smtClean="0"/>
              <a:t>:          الف) حتی‌المقدور قبل از ملاقات با بیمار وی را بشناسید و بیشتر راجع  به او بدانید          ب) کار مهار فیزیکی را به کسانی واگذارید که در این مورد آموزش  دیده‌اند          ج) به ایمنی محیط فیزیکی توجه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کنید (دسترسی به در، اشیاء داخل  اطاق)          د) درصورت لزوم از دیگران بخواهید که در نزدیکی حضور داشته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باشند          ه) سعی در برقراری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اتحاد درمانی داشته باشید (مثل عدم تهدید یا  رویارویی با بیمار پارانوئید)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None/>
            </a:pPr>
            <a:r>
              <a:rPr lang="en-US" sz="2400" dirty="0" smtClean="0"/>
              <a:t> II</a:t>
            </a:r>
            <a:r>
              <a:rPr lang="ar-SA" sz="2400" b="1" dirty="0" smtClean="0"/>
              <a:t>:  پیشگیری از آسیب</a:t>
            </a:r>
            <a:r>
              <a:rPr lang="ar-SA" sz="2400" dirty="0" smtClean="0"/>
              <a:t>:      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الف) ضمن ارزیابی به هر طریق ممکن از آسیب‌زدن بیماران به خود  جلوگیری کنید        ب) خطر </a:t>
            </a:r>
            <a:r>
              <a:rPr lang="en-US" sz="2400" dirty="0" smtClean="0"/>
              <a:t>Violence </a:t>
            </a:r>
            <a:r>
              <a:rPr lang="ar-SA" sz="2400" dirty="0" smtClean="0"/>
              <a:t>را ارزیابی کنید.             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</a:t>
            </a:r>
            <a:r>
              <a:rPr lang="fa-IR" sz="2400" dirty="0" smtClean="0"/>
              <a:t>۱. </a:t>
            </a:r>
            <a:r>
              <a:rPr lang="ar-SA" sz="2400" dirty="0" smtClean="0"/>
              <a:t>به بیمار بگویید که خشونت قابل قبول نیست       </a:t>
            </a:r>
            <a:r>
              <a:rPr lang="fa-IR" sz="2400" dirty="0" smtClean="0"/>
              <a:t>۲. </a:t>
            </a:r>
            <a:r>
              <a:rPr lang="ar-SA" sz="2400" dirty="0" smtClean="0"/>
              <a:t>رویکرد به بیمار بایستی غیرتهدیدکننده باشد         </a:t>
            </a:r>
            <a:r>
              <a:rPr lang="fa-IR" sz="2400" dirty="0" smtClean="0"/>
              <a:t>۳. </a:t>
            </a:r>
            <a:r>
              <a:rPr lang="ar-SA" sz="2400" dirty="0" smtClean="0"/>
              <a:t>به بیمار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اطمینان و آرامش دهید         </a:t>
            </a:r>
            <a:r>
              <a:rPr lang="fa-IR" sz="2400" dirty="0" smtClean="0"/>
              <a:t>۴. </a:t>
            </a:r>
            <a:r>
              <a:rPr lang="ar-SA" sz="2400" dirty="0" smtClean="0"/>
              <a:t>دارو پیشنهاد کنید        </a:t>
            </a:r>
            <a:r>
              <a:rPr lang="fa-IR" sz="2400" dirty="0" smtClean="0"/>
              <a:t>۵. </a:t>
            </a:r>
            <a:r>
              <a:rPr lang="ar-SA" sz="2400" dirty="0" smtClean="0"/>
              <a:t>به بیمار بگویید در صورت لزوم از مهار فیزیکی یا اطاق  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انفرادی (</a:t>
            </a:r>
            <a:r>
              <a:rPr lang="en-US" sz="2400" dirty="0" smtClean="0"/>
              <a:t>Seclusion</a:t>
            </a:r>
            <a:r>
              <a:rPr lang="ar-SA" sz="2400" dirty="0" smtClean="0"/>
              <a:t>) استفاده خواهد شد.      </a:t>
            </a:r>
            <a:r>
              <a:rPr lang="fa-IR" sz="2400" dirty="0" smtClean="0"/>
              <a:t>۶. </a:t>
            </a:r>
            <a:r>
              <a:rPr lang="ar-SA" sz="2400" dirty="0" smtClean="0"/>
              <a:t>گروهی را برای مهار فیزیکی آماده داشته باشید ومرتب علایم   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حیاتی را کنترل کنید           </a:t>
            </a:r>
            <a:r>
              <a:rPr lang="fa-IR" sz="2400" dirty="0" smtClean="0"/>
              <a:t>۷. </a:t>
            </a:r>
            <a:r>
              <a:rPr lang="ar-SA" sz="2400" dirty="0" smtClean="0"/>
              <a:t>ضمن مهار بیماران، به دقت مراقب آنها باشید و مرتب علایم  حیاتی را کنترل کنید.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dirty="0" smtClean="0"/>
              <a:t> </a:t>
            </a:r>
            <a:r>
              <a:rPr lang="en-US" sz="2400" dirty="0" smtClean="0"/>
              <a:t>III</a:t>
            </a:r>
            <a:r>
              <a:rPr lang="ar-SA" sz="2400" dirty="0" smtClean="0"/>
              <a:t>.  </a:t>
            </a:r>
            <a:r>
              <a:rPr lang="ar-SA" sz="2400" b="1" dirty="0" smtClean="0"/>
              <a:t>اختلال  شناختی ناشی زا </a:t>
            </a:r>
            <a:r>
              <a:rPr lang="en-US" sz="2400" b="1" dirty="0" smtClean="0"/>
              <a:t>G.M.C</a:t>
            </a:r>
            <a:r>
              <a:rPr lang="ar-SA" sz="2400" dirty="0" smtClean="0"/>
              <a:t>     </a:t>
            </a:r>
            <a:r>
              <a:rPr lang="en-US" sz="2400" b="1" dirty="0" smtClean="0"/>
              <a:t>IV </a:t>
            </a:r>
            <a:r>
              <a:rPr lang="ar-SA" sz="2400" b="1" dirty="0" smtClean="0"/>
              <a:t>سایکوز در حال وقوع (</a:t>
            </a:r>
            <a:r>
              <a:rPr lang="en-US" sz="2400" b="1" dirty="0" smtClean="0"/>
              <a:t>Impending psychosis</a:t>
            </a:r>
            <a:r>
              <a:rPr lang="ar-SA" sz="2400" b="1" dirty="0" smtClean="0"/>
              <a:t>)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خشونت (</a:t>
            </a:r>
            <a:r>
              <a:rPr lang="en-US" sz="2400" dirty="0" smtClean="0"/>
              <a:t>Violence</a:t>
            </a:r>
            <a:r>
              <a:rPr lang="ar-SA" sz="2400" dirty="0" smtClean="0"/>
              <a:t>) و رفتار تهاجمی (</a:t>
            </a:r>
            <a:r>
              <a:rPr lang="en-US" sz="2400" dirty="0" smtClean="0"/>
              <a:t>Assaultive </a:t>
            </a:r>
            <a:r>
              <a:rPr lang="en-US" sz="2400" dirty="0" err="1" smtClean="0"/>
              <a:t>Behav</a:t>
            </a:r>
            <a:r>
              <a:rPr lang="ar-SA" sz="2400" dirty="0" smtClean="0"/>
              <a:t>).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    پیش‌بینی خشونت و رفتار تهاجمی مشکل است ولی ترس مردم از همة‌ بیماران روانی نامتناسب است و فقط تعداد کمی از بیماران 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dirty="0" smtClean="0"/>
              <a:t>روانی برای دیگران واقعاً خطرناک هستند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en-US" sz="2400" dirty="0" smtClean="0"/>
              <a:t> </a:t>
            </a:r>
            <a:r>
              <a:rPr lang="ar-SA" sz="2400" b="1" dirty="0" smtClean="0"/>
              <a:t>ارزیابی و پیش‌بینی رفتار خشن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الف) علایم خشونت قریب‌الوقوع:</a:t>
            </a:r>
            <a:r>
              <a:rPr lang="ar-SA" sz="2400" dirty="0" smtClean="0"/>
              <a:t>  </a:t>
            </a:r>
            <a:r>
              <a:rPr lang="fa-IR" sz="2400" dirty="0" smtClean="0"/>
              <a:t>۱. </a:t>
            </a:r>
            <a:r>
              <a:rPr lang="ar-SA" sz="2400" dirty="0" smtClean="0"/>
              <a:t>اعمال خشونت‌آمیز اخیر  </a:t>
            </a:r>
            <a:r>
              <a:rPr lang="fa-IR" sz="2400" dirty="0" smtClean="0"/>
              <a:t>۲. </a:t>
            </a:r>
            <a:r>
              <a:rPr lang="ar-SA" sz="2400" dirty="0" smtClean="0"/>
              <a:t>تهدید کلامی  </a:t>
            </a:r>
            <a:r>
              <a:rPr lang="fa-IR" sz="2400" dirty="0" smtClean="0"/>
              <a:t>۳. </a:t>
            </a:r>
            <a:r>
              <a:rPr lang="ar-SA" sz="2400" dirty="0" smtClean="0"/>
              <a:t>حمل سلاح  </a:t>
            </a:r>
            <a:r>
              <a:rPr lang="fa-IR" sz="2400" dirty="0" smtClean="0"/>
              <a:t>۴. </a:t>
            </a:r>
            <a:r>
              <a:rPr lang="en-US" sz="2400" dirty="0" smtClean="0"/>
              <a:t>Progressive psychomotor agitation</a:t>
            </a:r>
            <a:r>
              <a:rPr lang="ar-SA" sz="2400" dirty="0" smtClean="0"/>
              <a:t>  </a:t>
            </a:r>
            <a:r>
              <a:rPr lang="fa-IR" sz="2400" dirty="0" smtClean="0"/>
              <a:t>۵. </a:t>
            </a:r>
            <a:r>
              <a:rPr lang="ar-SA" sz="2400" dirty="0" smtClean="0"/>
              <a:t>مسمومیت با الکل یا سایر مواد  </a:t>
            </a:r>
            <a:r>
              <a:rPr lang="fa-IR" sz="2400" dirty="0" smtClean="0"/>
              <a:t>۶. </a:t>
            </a:r>
            <a:r>
              <a:rPr lang="ar-SA" sz="2400" dirty="0" smtClean="0"/>
              <a:t>ویژگیهای پارانوئید در بیمار سایکوتیک  </a:t>
            </a:r>
            <a:r>
              <a:rPr lang="fa-IR" sz="2400" dirty="0" smtClean="0"/>
              <a:t>۷. </a:t>
            </a:r>
            <a:r>
              <a:rPr lang="ar-SA" sz="2400" dirty="0" smtClean="0"/>
              <a:t>توهمات شنوایی آمرانه خشن  </a:t>
            </a:r>
            <a:r>
              <a:rPr lang="fa-IR" sz="2400" dirty="0" smtClean="0"/>
              <a:t>۸. </a:t>
            </a:r>
            <a:r>
              <a:rPr lang="ar-SA" sz="2400" dirty="0" smtClean="0"/>
              <a:t>بیماریها مغزی (بویژه فرونتال)  </a:t>
            </a:r>
            <a:r>
              <a:rPr lang="fa-IR" sz="2400" dirty="0" smtClean="0"/>
              <a:t>۹. </a:t>
            </a:r>
            <a:r>
              <a:rPr lang="en-US" sz="2400" dirty="0" smtClean="0"/>
              <a:t>Catatonic excitement</a:t>
            </a:r>
            <a:r>
              <a:rPr lang="ar-SA" sz="2400" dirty="0" smtClean="0"/>
              <a:t>  </a:t>
            </a:r>
            <a:r>
              <a:rPr lang="fa-IR" sz="2400" dirty="0" smtClean="0"/>
              <a:t>۱۰. </a:t>
            </a:r>
            <a:r>
              <a:rPr lang="ar-SA" sz="2400" dirty="0" smtClean="0"/>
              <a:t>اپیزودهای </a:t>
            </a:r>
            <a:r>
              <a:rPr lang="en-US" sz="2400" dirty="0" smtClean="0"/>
              <a:t>Manic</a:t>
            </a:r>
            <a:r>
              <a:rPr lang="ar-SA" sz="2400" dirty="0" smtClean="0"/>
              <a:t>خاص،  </a:t>
            </a:r>
            <a:r>
              <a:rPr lang="fa-IR" sz="2400" dirty="0" smtClean="0"/>
              <a:t>۱۱. </a:t>
            </a:r>
            <a:r>
              <a:rPr lang="ar-SA" sz="2400" dirty="0" smtClean="0"/>
              <a:t>بعضی اپیزودهای افسردگی </a:t>
            </a:r>
            <a:r>
              <a:rPr lang="en-US" sz="2400" dirty="0" smtClean="0"/>
              <a:t>Agitated</a:t>
            </a:r>
            <a:r>
              <a:rPr lang="ar-SA" sz="2400" dirty="0" smtClean="0"/>
              <a:t>  </a:t>
            </a:r>
            <a:r>
              <a:rPr lang="fa-IR" sz="2400" dirty="0" smtClean="0"/>
              <a:t>۱۲. </a:t>
            </a:r>
            <a:r>
              <a:rPr lang="ar-SA" sz="2400" dirty="0" smtClean="0"/>
              <a:t>اختلال شخصیت (خشم، اختلال کنترل تکانه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b="1" dirty="0" smtClean="0"/>
              <a:t>ب) خطر خشونت</a:t>
            </a:r>
            <a:r>
              <a:rPr lang="ar-SA" sz="2400" dirty="0" smtClean="0"/>
              <a:t>:خطر خشونت  را ارزیابی کنید  تفکر، میل، قصد و طرح خشونت را در نظر بگيريد</a:t>
            </a:r>
            <a:endParaRPr lang="en-US" sz="2400" dirty="0" smtClean="0"/>
          </a:p>
          <a:p>
            <a:pPr algn="r" rtl="1">
              <a:buFontTx/>
              <a:buNone/>
            </a:pPr>
            <a:r>
              <a:rPr lang="ar-SA" sz="2400" b="1" dirty="0" smtClean="0"/>
              <a:t>ویژگیهای دموگرافیک</a:t>
            </a:r>
            <a:r>
              <a:rPr lang="ar-SA" sz="2400" dirty="0" smtClean="0"/>
              <a:t>: </a:t>
            </a:r>
            <a:r>
              <a:rPr lang="fa-IR" sz="2400" dirty="0" smtClean="0"/>
              <a:t>۱) </a:t>
            </a:r>
            <a:r>
              <a:rPr lang="ar-SA" sz="2400" dirty="0" smtClean="0"/>
              <a:t>جنس مرد </a:t>
            </a:r>
            <a:r>
              <a:rPr lang="fa-IR" sz="2400" dirty="0" smtClean="0"/>
              <a:t>۲) </a:t>
            </a:r>
            <a:r>
              <a:rPr lang="ar-SA" sz="2400" dirty="0" smtClean="0"/>
              <a:t>سن (</a:t>
            </a:r>
            <a:r>
              <a:rPr lang="fa-IR" sz="2400" dirty="0" smtClean="0"/>
              <a:t>۲۴-۱۵ </a:t>
            </a:r>
            <a:r>
              <a:rPr lang="ar-SA" sz="2400" dirty="0" smtClean="0"/>
              <a:t>ساله) </a:t>
            </a:r>
            <a:r>
              <a:rPr lang="fa-IR" sz="2400" dirty="0" smtClean="0"/>
              <a:t>۳) </a:t>
            </a:r>
            <a:r>
              <a:rPr lang="en-US" sz="2400" dirty="0" smtClean="0"/>
              <a:t>Low SES </a:t>
            </a:r>
            <a:r>
              <a:rPr lang="fa-IR" sz="2400" dirty="0" smtClean="0"/>
              <a:t>۴</a:t>
            </a:r>
            <a:r>
              <a:rPr lang="en-US" sz="2400" dirty="0" smtClean="0"/>
              <a:t>)Few social support</a:t>
            </a:r>
          </a:p>
          <a:p>
            <a:pPr algn="r" rtl="1">
              <a:buFontTx/>
              <a:buNone/>
            </a:pPr>
            <a:r>
              <a:rPr lang="ar-SA" sz="2400" dirty="0" smtClean="0"/>
              <a:t>سابقه بیمار:‌ خشونت قبلی،‌رفتار ضداجتماعی، عدم کنترل </a:t>
            </a:r>
            <a:r>
              <a:rPr lang="en-US" sz="2400" dirty="0" smtClean="0"/>
              <a:t>Impulse</a:t>
            </a:r>
            <a:r>
              <a:rPr lang="ar-SA" sz="2400" dirty="0" smtClean="0"/>
              <a:t> (مثل قماربازی، سوءمصرف مواد، خودکشی یا خودآزاری، سایکوز</a:t>
            </a:r>
            <a:endParaRPr lang="en-US" sz="2400" dirty="0" smtClean="0"/>
          </a:p>
          <a:p>
            <a:pPr algn="r" rtl="1">
              <a:buFontTx/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Tx/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0427-BAC9-4A3E-AB24-3B39B9258F5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1255</Words>
  <Application>Microsoft Office PowerPoint</Application>
  <PresentationFormat>On-screen Show (4:3)</PresentationFormat>
  <Paragraphs>136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student</cp:lastModifiedBy>
  <cp:revision>3</cp:revision>
  <dcterms:created xsi:type="dcterms:W3CDTF">2012-12-23T04:57:16Z</dcterms:created>
  <dcterms:modified xsi:type="dcterms:W3CDTF">2012-12-23T05:01:04Z</dcterms:modified>
</cp:coreProperties>
</file>